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0" r:id="rId2"/>
    <p:sldId id="275" r:id="rId3"/>
    <p:sldId id="273" r:id="rId4"/>
    <p:sldId id="274" r:id="rId5"/>
    <p:sldId id="257" r:id="rId6"/>
    <p:sldId id="266" r:id="rId7"/>
    <p:sldId id="268" r:id="rId8"/>
    <p:sldId id="258" r:id="rId9"/>
    <p:sldId id="272" r:id="rId10"/>
    <p:sldId id="269" r:id="rId11"/>
    <p:sldId id="271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404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804409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重复定位精度是指机床滑板或大拖板在一定距离范围内（一般为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200-300mm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）往复运动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次千分表或激光干涉仪检测的精度。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重复定位精度受伺服系统特性、进给系统的间隙与刚性以及摩擦特性等因素的影响，一般情况下，重复定位精度是呈正态分布的偶然性误差，它影响一批零件加工的一致性，是一个非常重要的精度指标。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http://baike.baidu.com/view/1804409.htm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7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hzuchina.com/technology/inspection-system/repeatabilit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idownloadblog.com/2012/09/12/how-the-iphone-5-is-ma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e.com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dirty="0" smtClean="0">
                <a:solidFill>
                  <a:srgbClr val="FF0000"/>
                </a:solidFill>
              </a:rPr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1376360"/>
          </a:xfrm>
        </p:spPr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397" t="19137" r="45371" b="25624"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49"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4" y="3042139"/>
            <a:ext cx="10515601" cy="3156438"/>
          </a:xfrm>
        </p:spPr>
        <p:txBody>
          <a:bodyPr/>
          <a:lstStyle/>
          <a:p>
            <a:r>
              <a:rPr lang="en-US" altLang="zh-CN" dirty="0" smtClean="0"/>
              <a:t>Stick to this and don’t try those dumb ways to </a:t>
            </a:r>
            <a:r>
              <a:rPr lang="en-US" altLang="zh-CN" dirty="0" smtClean="0"/>
              <a:t>die…</a:t>
            </a:r>
          </a:p>
          <a:p>
            <a:r>
              <a:rPr lang="zh-CN" altLang="en-US" dirty="0" smtClean="0"/>
              <a:t>不能穿短裤，不能穿凉鞋，头发较长的</a:t>
            </a:r>
            <a:endParaRPr lang="en-US" altLang="zh-CN" dirty="0" smtClean="0"/>
          </a:p>
          <a:p>
            <a:r>
              <a:rPr lang="zh-CN" altLang="en-US" dirty="0" smtClean="0"/>
              <a:t>同学必须戴工作帽，没戴眼镜的同学必</a:t>
            </a:r>
            <a:endParaRPr lang="en-US" altLang="zh-CN" dirty="0" smtClean="0"/>
          </a:p>
          <a:p>
            <a:r>
              <a:rPr lang="zh-CN" altLang="en-US" dirty="0" smtClean="0"/>
              <a:t>须戴防护镜。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数字建模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用标准数字模型的格式描述出需要加工的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实体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选择合适的软件进行建模（模型转译可能会出错，因此制图及指令编译尽量使用同一套软件）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建模完成后，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必须将图形聚中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（变换菜单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图形聚中），从而与机床标定的零件坐标保持一致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刀具库退回（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机型）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调用、核对、执行程序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切、加工、完成加工并卸载工件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057148" y="3784724"/>
            <a:ext cx="180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分布式数控系统</a:t>
            </a:r>
            <a:r>
              <a:rPr lang="en-US" altLang="zh-CN" sz="1200" dirty="0"/>
              <a:t>DNC</a:t>
            </a:r>
            <a:r>
              <a:rPr lang="zh-CN" altLang="en-US" sz="1200" dirty="0"/>
              <a:t>是一种利用网络技术进行大规模生产现场管理的手段，在现代制造企业中广泛使用。</a:t>
            </a:r>
          </a:p>
        </p:txBody>
      </p: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欲知更多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 smtClean="0"/>
              <a:t>请踊跃提问！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9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59895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97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529642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446" y="4157472"/>
            <a:ext cx="214836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数控铣加工入门常识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数控铣加工是去</a:t>
            </a:r>
            <a:r>
              <a:rPr lang="zh-CN" altLang="en-US" dirty="0" smtClean="0"/>
              <a:t>料</a:t>
            </a:r>
            <a:r>
              <a:rPr lang="zh-CN" altLang="en-US" dirty="0" smtClean="0"/>
              <a:t>加工（把零件以外的不需要的材料去除后产生需要的零件）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首先要按照零件的最大轮廓确定毛坯尺寸，同时要兼顾装卡位置，必要时加大毛坯尺寸；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设定主轴转速，根据不同材料以及不同直径刀具要调整主轴转速，一般刀具直径越小需要主轴转速越高，</a:t>
            </a:r>
            <a:r>
              <a:rPr lang="zh-CN" altLang="en-US" dirty="0" smtClean="0"/>
              <a:t>主轴转速越高则表面粗糙度越低，但刀具寿命会降低，双色板一般用</a:t>
            </a:r>
            <a:r>
              <a:rPr lang="en-US" altLang="zh-CN" dirty="0" smtClean="0"/>
              <a:t>15000</a:t>
            </a:r>
            <a:r>
              <a:rPr lang="zh-CN" altLang="en-US" dirty="0" smtClean="0"/>
              <a:t>转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分钟；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设定进给量，进给量的设定决定了表面粗糙度的高低和刀具的寿命，同时</a:t>
            </a:r>
            <a:r>
              <a:rPr lang="zh-CN" altLang="en-US" dirty="0" smtClean="0"/>
              <a:t>也决定加工时间的长短；</a:t>
            </a:r>
            <a:endParaRPr lang="en-US" altLang="zh-CN" dirty="0" smtClean="0"/>
          </a:p>
          <a:p>
            <a:r>
              <a:rPr lang="zh-CN" altLang="en-US" dirty="0" smtClean="0"/>
              <a:t>加工分类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区域加工：常用于加工内腔或凹槽等形状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轮廓切割：常用于加工外形轮廓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单线切割：常用于加工图案，刻字等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孔的加工：可分为钻孔、扩孔和螺纹孔加工</a:t>
            </a:r>
            <a:endParaRPr lang="en-US" altLang="zh-CN" dirty="0" smtClean="0"/>
          </a:p>
          <a:p>
            <a:pPr lvl="1"/>
            <a:r>
              <a:rPr lang="zh-CN" altLang="en-US" dirty="0"/>
              <a:t>多</a:t>
            </a:r>
            <a:r>
              <a:rPr lang="zh-CN" altLang="en-US" dirty="0" smtClean="0"/>
              <a:t>轴侧铣加工：</a:t>
            </a:r>
            <a:r>
              <a:rPr lang="en-US" altLang="zh-CN" dirty="0" smtClean="0"/>
              <a:t>4-5</a:t>
            </a:r>
            <a:r>
              <a:rPr lang="zh-CN" altLang="en-US" dirty="0" smtClean="0"/>
              <a:t>轴加工方法，可加工空间</a:t>
            </a:r>
            <a:endParaRPr lang="en-US" altLang="zh-CN" dirty="0" smtClean="0"/>
          </a:p>
          <a:p>
            <a:pPr marL="457145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曲面或雕像</a:t>
            </a:r>
            <a:endParaRPr lang="en-US" altLang="zh-CN" dirty="0"/>
          </a:p>
        </p:txBody>
      </p:sp>
      <p:pic>
        <p:nvPicPr>
          <p:cNvPr id="8" name="Picture 7" descr="无标题 - ES-SurfMill 6.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5645" r="21330" b="17689"/>
          <a:stretch/>
        </p:blipFill>
        <p:spPr>
          <a:xfrm>
            <a:off x="6770077" y="3446906"/>
            <a:ext cx="4337771" cy="25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高性能</a:t>
            </a:r>
            <a:r>
              <a:rPr lang="zh-CN" altLang="en-US" dirty="0"/>
              <a:t>高</a:t>
            </a:r>
            <a:r>
              <a:rPr lang="zh-CN" altLang="en-US" dirty="0" smtClean="0"/>
              <a:t>精度数控铣床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主轴</a:t>
            </a:r>
            <a:r>
              <a:rPr lang="zh-CN" altLang="en-US" dirty="0"/>
              <a:t>高</a:t>
            </a:r>
            <a:r>
              <a:rPr lang="zh-CN" altLang="en-US" dirty="0" smtClean="0"/>
              <a:t>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20000</a:t>
            </a:r>
            <a:r>
              <a:rPr lang="zh-CN" altLang="en-US" dirty="0" smtClean="0"/>
              <a:t>转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重复</a:t>
            </a:r>
            <a:r>
              <a:rPr lang="zh-CN" altLang="en-US" dirty="0" smtClean="0"/>
              <a:t>定位精度高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0.005mm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5μm</a:t>
            </a:r>
          </a:p>
          <a:p>
            <a:pPr lvl="1"/>
            <a:r>
              <a:rPr lang="zh-CN" altLang="en-US" dirty="0" smtClean="0"/>
              <a:t>高于</a:t>
            </a:r>
            <a:r>
              <a:rPr lang="zh-CN" altLang="en-US" dirty="0"/>
              <a:t>国家标准</a:t>
            </a:r>
            <a:r>
              <a:rPr lang="en-US" altLang="zh-CN" dirty="0" smtClean="0"/>
              <a:t>GB/T 20958.2–2007</a:t>
            </a:r>
            <a:r>
              <a:rPr lang="zh-CN" altLang="en-US" dirty="0" smtClean="0"/>
              <a:t>的要求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轴线行程</a:t>
            </a:r>
            <a:r>
              <a:rPr lang="en-US" altLang="zh-CN" dirty="0" smtClean="0"/>
              <a:t>500mm</a:t>
            </a:r>
            <a:r>
              <a:rPr lang="zh-CN" altLang="en-US" dirty="0" smtClean="0"/>
              <a:t>以下，精密级立铣床重复定位精度为</a:t>
            </a:r>
            <a:r>
              <a:rPr lang="en-US" altLang="zh-CN" dirty="0" smtClean="0"/>
              <a:t>0.008mm</a:t>
            </a:r>
          </a:p>
          <a:p>
            <a:pPr lvl="2"/>
            <a:r>
              <a:rPr lang="zh-CN" altLang="en-US" dirty="0"/>
              <a:t>轴线</a:t>
            </a:r>
            <a:r>
              <a:rPr lang="zh-CN" altLang="en-US" dirty="0" smtClean="0"/>
              <a:t>行程</a:t>
            </a:r>
            <a:r>
              <a:rPr lang="en-US" altLang="zh-CN" dirty="0" smtClean="0"/>
              <a:t>500-800mm</a:t>
            </a:r>
            <a:r>
              <a:rPr lang="zh-CN" altLang="en-US" dirty="0" smtClean="0"/>
              <a:t>，</a:t>
            </a:r>
            <a:r>
              <a:rPr lang="zh-CN" altLang="en-US" dirty="0"/>
              <a:t>精密级立铣床重复定位精度为</a:t>
            </a:r>
            <a:r>
              <a:rPr lang="en-US" altLang="zh-CN" dirty="0" smtClean="0"/>
              <a:t>0.010mm</a:t>
            </a:r>
            <a:endParaRPr lang="en-US" altLang="zh-CN" dirty="0"/>
          </a:p>
          <a:p>
            <a:r>
              <a:rPr lang="zh-CN" altLang="en-US" dirty="0" smtClean="0"/>
              <a:t>全数字控制，便于进行企业数字化管理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主控机为定制的</a:t>
            </a:r>
            <a:r>
              <a:rPr lang="en-US" altLang="zh-CN" dirty="0" smtClean="0"/>
              <a:t>Windows XP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zh-CN" altLang="en-US" dirty="0"/>
              <a:t>具备</a:t>
            </a:r>
            <a:r>
              <a:rPr lang="zh-CN" altLang="en-US" dirty="0" smtClean="0"/>
              <a:t>网络接口，利于部署远程</a:t>
            </a:r>
            <a:r>
              <a:rPr lang="zh-CN" altLang="en-US" dirty="0" smtClean="0"/>
              <a:t>控制系统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轴数控加工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</a:t>
            </a:r>
            <a:r>
              <a:rPr lang="zh-CN" altLang="en-US" dirty="0" smtClean="0"/>
              <a:t>三个自由度运动，由这三个轴执行加工指令（</a:t>
            </a:r>
            <a:r>
              <a:rPr lang="en-US" altLang="zh-CN" dirty="0" smtClean="0"/>
              <a:t>G</a:t>
            </a:r>
            <a:r>
              <a:rPr lang="zh-CN" altLang="en-US" dirty="0" smtClean="0"/>
              <a:t>代码）控制</a:t>
            </a:r>
            <a:endParaRPr lang="en-US" altLang="zh-CN" dirty="0" smtClean="0"/>
          </a:p>
          <a:p>
            <a:pPr marL="457145" lvl="1" indent="0">
              <a:buNone/>
            </a:pPr>
            <a:r>
              <a:rPr lang="zh-CN" altLang="en-US" dirty="0" smtClean="0"/>
              <a:t>     铣刀的切削路径，完成加工。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97179" y="6310229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*图片资料来源：</a:t>
            </a:r>
            <a:r>
              <a:rPr lang="en-US" altLang="zh-CN" sz="1100" dirty="0">
                <a:hlinkClick r:id="rId3"/>
              </a:rPr>
              <a:t>http://www.kohzuchina.com/technology/inspection-system/repeatability/</a:t>
            </a:r>
            <a:endParaRPr lang="zh-CN" altLang="en-US" sz="1100" dirty="0"/>
          </a:p>
        </p:txBody>
      </p:sp>
      <p:grpSp>
        <p:nvGrpSpPr>
          <p:cNvPr id="7" name="Group 6"/>
          <p:cNvGrpSpPr/>
          <p:nvPr/>
        </p:nvGrpSpPr>
        <p:grpSpPr>
          <a:xfrm>
            <a:off x="7618599" y="1184910"/>
            <a:ext cx="4314874" cy="5266780"/>
            <a:chOff x="7618599" y="1184910"/>
            <a:chExt cx="4314874" cy="52667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599" y="1184910"/>
              <a:ext cx="3193256" cy="2357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GBT 20958.2-2007 数控床身铣床检验条件 精度检验 第2部分： 立式铣床.pdf - Adobe Reader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 t="36978" r="42044" b="40800"/>
            <a:stretch/>
          </p:blipFill>
          <p:spPr>
            <a:xfrm>
              <a:off x="9215227" y="3276278"/>
              <a:ext cx="2718246" cy="3175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693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身边的精密加工产品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iPhone 5 </a:t>
            </a:r>
            <a:r>
              <a:rPr lang="zh-CN" altLang="en-US" dirty="0"/>
              <a:t>加工</a:t>
            </a:r>
            <a:r>
              <a:rPr lang="zh-CN" altLang="en-US" dirty="0" smtClean="0"/>
              <a:t>制作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三轴精雕机床加工</a:t>
            </a:r>
            <a:r>
              <a:rPr lang="en-US" altLang="zh-CN" dirty="0" smtClean="0"/>
              <a:t>【</a:t>
            </a:r>
            <a:r>
              <a:rPr lang="zh-CN" altLang="en-US" dirty="0"/>
              <a:t>视频</a:t>
            </a:r>
            <a:r>
              <a:rPr lang="en-US" altLang="zh-CN" dirty="0" smtClean="0"/>
              <a:t>】</a:t>
            </a:r>
            <a:endParaRPr lang="en-US" altLang="zh-CN" dirty="0" smtClean="0">
              <a:hlinkClick r:id="rId2"/>
            </a:endParaRPr>
          </a:p>
          <a:p>
            <a:r>
              <a:rPr lang="zh-CN" altLang="en-US" dirty="0" smtClean="0"/>
              <a:t>眼镜框架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五轴精雕机床加工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人工膝关节、乐器</a:t>
            </a:r>
            <a:r>
              <a:rPr lang="en-US" altLang="zh-CN" dirty="0" smtClean="0"/>
              <a:t>——</a:t>
            </a:r>
            <a:r>
              <a:rPr lang="zh-CN" altLang="en-US" dirty="0"/>
              <a:t>五轴精雕机床加工</a:t>
            </a:r>
            <a:endParaRPr lang="en-US" altLang="zh-CN" dirty="0" smtClean="0"/>
          </a:p>
          <a:p>
            <a:r>
              <a:rPr lang="zh-CN" altLang="en-US" dirty="0"/>
              <a:t>涡轮叶片等航空部品部件</a:t>
            </a:r>
            <a:r>
              <a:rPr lang="en-US" altLang="zh-CN" dirty="0"/>
              <a:t>——</a:t>
            </a:r>
            <a:r>
              <a:rPr lang="zh-CN" altLang="en-US" dirty="0"/>
              <a:t>五轴精雕机床</a:t>
            </a:r>
            <a:r>
              <a:rPr lang="zh-CN" altLang="en-US" dirty="0" smtClean="0"/>
              <a:t>加工（海外）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  <a:endParaRPr lang="en-US" altLang="zh-CN" dirty="0"/>
          </a:p>
        </p:txBody>
      </p:sp>
      <p:grpSp>
        <p:nvGrpSpPr>
          <p:cNvPr id="7" name="Group 6"/>
          <p:cNvGrpSpPr/>
          <p:nvPr/>
        </p:nvGrpSpPr>
        <p:grpSpPr>
          <a:xfrm>
            <a:off x="4607183" y="3771268"/>
            <a:ext cx="6746623" cy="2536758"/>
            <a:chOff x="628652" y="3065145"/>
            <a:chExt cx="6746623" cy="25367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2" y="3065145"/>
              <a:ext cx="4481606" cy="25367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3065146"/>
              <a:ext cx="2265017" cy="1273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4328825"/>
              <a:ext cx="2265017" cy="127307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38205" y="6320885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100" dirty="0" smtClean="0"/>
              <a:t>*图片资料来源：</a:t>
            </a:r>
            <a:r>
              <a:rPr lang="en-US" altLang="zh-CN" sz="1000" dirty="0">
                <a:hlinkClick r:id="rId6"/>
              </a:rPr>
              <a:t>http://</a:t>
            </a:r>
            <a:r>
              <a:rPr lang="en-US" altLang="zh-CN" sz="1000" dirty="0" smtClean="0">
                <a:hlinkClick r:id="rId6"/>
              </a:rPr>
              <a:t>www.apple.com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88702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28865" y="1934856"/>
            <a:ext cx="9263449" cy="4369694"/>
            <a:chOff x="1028865" y="1934856"/>
            <a:chExt cx="926344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608992" y="3992208"/>
              <a:ext cx="2577213" cy="576000"/>
              <a:chOff x="867237" y="3992208"/>
              <a:chExt cx="2577213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67237" y="4096782"/>
                <a:ext cx="1281213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1-12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100" b="50800" l="5710" r="97299">
                          <a14:foregroundMark x1="9722" y1="34200" x2="9722" y2="34200"/>
                          <a14:foregroundMark x1="18596" y1="34200" x2="18596" y2="34200"/>
                          <a14:foregroundMark x1="15509" y1="38100" x2="15509" y2="38100"/>
                          <a14:foregroundMark x1="13349" y1="37700" x2="13349" y2="37700"/>
                          <a14:foregroundMark x1="10802" y1="45100" x2="10802" y2="45100"/>
                          <a14:foregroundMark x1="18596" y1="43500" x2="18596" y2="43500"/>
                          <a14:foregroundMark x1="89467" y1="39798" x2="89467" y2="39798"/>
                          <a14:backgroundMark x1="11034" y1="41600" x2="11034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5" t="28347" r="4365" b="50656"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精雕加工示范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精雕细琢，从安全开始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37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基本操作流程（日常标准操作流程）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机床外部橙红色旋钮电源上电</a:t>
            </a:r>
            <a:endParaRPr lang="en-US" altLang="zh-CN" dirty="0" smtClean="0"/>
          </a:p>
          <a:p>
            <a:r>
              <a:rPr lang="zh-CN" altLang="en-US" dirty="0" smtClean="0"/>
              <a:t>开启电脑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回参考点，按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，按主轴定向，按刀库退回（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型）</a:t>
            </a:r>
            <a:endParaRPr lang="en-US" altLang="zh-CN" dirty="0" smtClean="0"/>
          </a:p>
          <a:p>
            <a:r>
              <a:rPr lang="zh-CN" altLang="en-US" dirty="0"/>
              <a:t>启动</a:t>
            </a:r>
            <a:r>
              <a:rPr lang="zh-CN" altLang="en-US" dirty="0" smtClean="0"/>
              <a:t>气压密封</a:t>
            </a:r>
            <a:endParaRPr lang="en-US" altLang="zh-CN" dirty="0" smtClean="0"/>
          </a:p>
          <a:p>
            <a:r>
              <a:rPr lang="zh-CN" altLang="en-US" dirty="0" smtClean="0"/>
              <a:t>主轴预热（每天早上开机时运行约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dirty="0"/>
              <a:t>装</a:t>
            </a:r>
            <a:r>
              <a:rPr lang="zh-CN" altLang="en-US" dirty="0" smtClean="0"/>
              <a:t>卡工件</a:t>
            </a:r>
            <a:endParaRPr lang="en-US" altLang="zh-CN" dirty="0" smtClean="0"/>
          </a:p>
          <a:p>
            <a:r>
              <a:rPr lang="zh-CN" altLang="en-US" dirty="0" smtClean="0"/>
              <a:t>分中、定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r>
              <a:rPr lang="zh-CN" altLang="en-US" dirty="0"/>
              <a:t>运行程序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71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安全使用规范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开机主轴预热，必须带刀柄</a:t>
            </a:r>
            <a:r>
              <a:rPr lang="zh-CN" altLang="en-US" dirty="0" smtClean="0"/>
              <a:t>，如刀柄上没有装卡刀具则必须要将刀柄盖取下，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以免</a:t>
            </a:r>
            <a:r>
              <a:rPr lang="zh-CN" altLang="en-US" dirty="0" smtClean="0"/>
              <a:t>飞出伤人。</a:t>
            </a:r>
            <a:endParaRPr lang="en-US" altLang="zh-CN" dirty="0" smtClean="0"/>
          </a:p>
          <a:p>
            <a:r>
              <a:rPr lang="zh-CN" altLang="en-US" dirty="0" smtClean="0"/>
              <a:t>主轴运转时，操作台推拉门必须关闭！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手轮</a:t>
            </a:r>
            <a:r>
              <a:rPr lang="zh-CN" altLang="en-US" dirty="0"/>
              <a:t>试</a:t>
            </a:r>
            <a:r>
              <a:rPr lang="zh-CN" altLang="en-US" dirty="0" smtClean="0"/>
              <a:t>切时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u="sng" dirty="0" smtClean="0"/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指令时，必须先进行手轮试切，再点击取消试程序自动运行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2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1277</TotalTime>
  <Words>1262</Words>
  <Application>Microsoft Office PowerPoint</Application>
  <PresentationFormat>自定义</PresentationFormat>
  <Paragraphs>142</Paragraphs>
  <Slides>15</Slides>
  <Notes>2</Notes>
  <HiddenSlides>3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训练中心-主题</vt:lpstr>
      <vt:lpstr>精雕机（高精度数控铣床）</vt:lpstr>
      <vt:lpstr>数控加工流程</vt:lpstr>
      <vt:lpstr>数控铣加工入门常识</vt:lpstr>
      <vt:lpstr>精雕机——高性能高精度数控铣床</vt:lpstr>
      <vt:lpstr>身边的精密加工产品</vt:lpstr>
      <vt:lpstr>精雕机结构及原理（以北京精雕Carver600TE_A12E为例）</vt:lpstr>
      <vt:lpstr>精雕加工示范</vt:lpstr>
      <vt:lpstr>基本操作流程（日常标准操作流程）</vt:lpstr>
      <vt:lpstr>安全使用规范</vt:lpstr>
      <vt:lpstr>安全操作须知</vt:lpstr>
      <vt:lpstr>安全操作须知</vt:lpstr>
      <vt:lpstr>精雕机加工流程——设计及加工指令编译</vt:lpstr>
      <vt:lpstr>精雕机加工流程——机床执行加工指令</vt:lpstr>
      <vt:lpstr>欲知更多……</vt:lpstr>
      <vt:lpstr>附录</vt:lpstr>
    </vt:vector>
  </TitlesOfParts>
  <Company>清华大学 Tsinghua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dzcx</cp:lastModifiedBy>
  <cp:revision>108</cp:revision>
  <dcterms:created xsi:type="dcterms:W3CDTF">2014-06-11T04:36:02Z</dcterms:created>
  <dcterms:modified xsi:type="dcterms:W3CDTF">2014-07-10T07:08:51Z</dcterms:modified>
</cp:coreProperties>
</file>